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46E5D-4F58-4A13-9B8B-BC5272B746EC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6CF43-AB4D-4711-AF59-D5ECD55D9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15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6CF43-AB4D-4711-AF59-D5ECD55D9E26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488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804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983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747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399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289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48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333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853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797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776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29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9480-37B9-4714-BEF1-A129F0621520}" type="datetimeFigureOut">
              <a:rPr lang="lt-LT" smtClean="0"/>
              <a:t>2013.11.13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0223A-2169-46F3-AD03-C2B452E95E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578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harakteris.info/2008/enfj-tipas/" TargetMode="External"/><Relationship Id="rId2" Type="http://schemas.openxmlformats.org/officeDocument/2006/relationships/hyperlink" Target="http://psichika.eu/blog/testas-psichologiniam-tipui-nustatyt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136904" cy="2971800"/>
          </a:xfrm>
        </p:spPr>
        <p:txBody>
          <a:bodyPr anchor="b">
            <a:normAutofit fontScale="92500" lnSpcReduction="20000"/>
          </a:bodyPr>
          <a:lstStyle/>
          <a:p>
            <a:r>
              <a:rPr lang="lt-LT" sz="5400" b="1" dirty="0" smtClean="0">
                <a:solidFill>
                  <a:schemeClr val="tx1"/>
                </a:solidFill>
              </a:rPr>
              <a:t>KAIP PADĖTI VAIKAMS </a:t>
            </a:r>
            <a:br>
              <a:rPr lang="lt-LT" sz="5400" b="1" dirty="0" smtClean="0">
                <a:solidFill>
                  <a:schemeClr val="tx1"/>
                </a:solidFill>
              </a:rPr>
            </a:br>
            <a:r>
              <a:rPr lang="lt-LT" sz="5400" b="1" dirty="0" smtClean="0">
                <a:solidFill>
                  <a:schemeClr val="tx1"/>
                </a:solidFill>
              </a:rPr>
              <a:t>MOKYTIS?</a:t>
            </a:r>
          </a:p>
          <a:p>
            <a:r>
              <a:rPr lang="lt-LT" sz="5400" b="1" dirty="0" smtClean="0">
                <a:solidFill>
                  <a:schemeClr val="tx1"/>
                </a:solidFill>
              </a:rPr>
              <a:t>PATARIMAI TĖVAMS</a:t>
            </a:r>
            <a:br>
              <a:rPr lang="lt-LT" sz="5400" b="1" dirty="0" smtClean="0">
                <a:solidFill>
                  <a:schemeClr val="tx1"/>
                </a:solidFill>
              </a:rPr>
            </a:br>
            <a:endParaRPr lang="lt-LT" sz="5400" dirty="0" smtClean="0">
              <a:solidFill>
                <a:schemeClr val="tx1"/>
              </a:solidFill>
            </a:endParaRPr>
          </a:p>
          <a:p>
            <a:pPr algn="r"/>
            <a:r>
              <a:rPr lang="lt-LT" sz="1800" b="1" dirty="0" smtClean="0">
                <a:solidFill>
                  <a:schemeClr val="tx1"/>
                </a:solidFill>
              </a:rPr>
              <a:t>nė</a:t>
            </a:r>
            <a:endParaRPr lang="lt-LT" sz="1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0081" y="5398577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/>
              <a:t>Parengė Želvos vidurinės mokyklos </a:t>
            </a:r>
          </a:p>
          <a:p>
            <a:r>
              <a:rPr lang="lt-LT" sz="2000" b="1" dirty="0"/>
              <a:t>pradinio ugdymo mokytoja</a:t>
            </a:r>
          </a:p>
          <a:p>
            <a:r>
              <a:rPr lang="lt-LT" sz="2000" b="1" dirty="0"/>
              <a:t>Janė </a:t>
            </a:r>
            <a:r>
              <a:rPr lang="lt-LT" sz="2000" b="1" dirty="0" err="1" smtClean="0"/>
              <a:t>Tavorienė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5694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Mokykite prisiimti atsakomybę: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 </a:t>
            </a:r>
            <a:r>
              <a:rPr lang="lt-LT" sz="4000" dirty="0"/>
              <a:t>„Tai yra tavo namų darbai“. Įskiepykite savo vaikui jausmą, kad jūs viską matote ir, iškilus problemoms, </a:t>
            </a:r>
            <a:r>
              <a:rPr lang="lt-LT" sz="4000" b="1" dirty="0">
                <a:solidFill>
                  <a:srgbClr val="7030A0"/>
                </a:solidFill>
              </a:rPr>
              <a:t>esate pasiruošę padėti</a:t>
            </a:r>
            <a:r>
              <a:rPr lang="lt-LT" sz="4000" dirty="0">
                <a:solidFill>
                  <a:srgbClr val="7030A0"/>
                </a:solidFill>
              </a:rPr>
              <a:t>. </a:t>
            </a:r>
            <a:endParaRPr lang="lt-LT" sz="4000" dirty="0" smtClean="0">
              <a:solidFill>
                <a:srgbClr val="7030A0"/>
              </a:solidFill>
            </a:endParaRPr>
          </a:p>
          <a:p>
            <a:r>
              <a:rPr lang="lt-LT" sz="4000" dirty="0" smtClean="0"/>
              <a:t>Palaipsniui </a:t>
            </a:r>
            <a:r>
              <a:rPr lang="lt-LT" sz="4000" dirty="0"/>
              <a:t>likite nuošalyje, užsiimkite kuo nors kitu ir tik vaikui atlikus namų darbus kartu apibendrinkite.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339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>
            <a:noAutofit/>
          </a:bodyPr>
          <a:lstStyle/>
          <a:p>
            <a:r>
              <a:rPr lang="lt-LT" sz="4000" b="1" dirty="0"/>
              <a:t>Negirkite per daug. </a:t>
            </a:r>
            <a:r>
              <a:rPr lang="lt-LT" sz="4000" dirty="0"/>
              <a:t>Jei klausinėjate išmoktų žodžių, nereikia kiekvieno teisingo atsakymo pagirti, pakanka linktelėti arba tylomis pritarti</a:t>
            </a:r>
            <a:r>
              <a:rPr lang="lt-LT" sz="4000" dirty="0" smtClean="0"/>
              <a:t>.</a:t>
            </a:r>
          </a:p>
          <a:p>
            <a:r>
              <a:rPr lang="lt-LT" sz="4000" b="1" dirty="0"/>
              <a:t>Nepertraukite. </a:t>
            </a:r>
            <a:r>
              <a:rPr lang="lt-LT" sz="4000" dirty="0"/>
              <a:t>Visuomet susilaikykite nuo patarimų, nurodymų ir pasiūlymų, kaip patobulinti darbą, kol jūsų vaikas užbaigs savo mąstymo procesą ir bus pasiruošęs priimti jūsų pastabas.</a:t>
            </a:r>
          </a:p>
          <a:p>
            <a:pPr marL="0" indent="0">
              <a:buNone/>
            </a:pPr>
            <a:r>
              <a:rPr lang="lt-LT" sz="4000" dirty="0"/>
              <a:t> </a:t>
            </a:r>
          </a:p>
          <a:p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2413451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Padėkite nepasakinėjant.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lt-LT" dirty="0"/>
              <a:t> </a:t>
            </a:r>
            <a:r>
              <a:rPr lang="lt-LT" sz="4300" dirty="0"/>
              <a:t>Iškilus problemoms, neperimkite iš savo vaiko darbo. Duokite patarimų, verčiančių pačiam mąstyti ir rasti </a:t>
            </a:r>
            <a:r>
              <a:rPr lang="lt-LT" sz="4300" dirty="0" smtClean="0"/>
              <a:t>atsakymą.</a:t>
            </a:r>
            <a:endParaRPr lang="lt-LT" sz="4300" dirty="0"/>
          </a:p>
          <a:p>
            <a:pPr marL="0" indent="0" algn="ctr">
              <a:buNone/>
            </a:pPr>
            <a:r>
              <a:rPr lang="lt-LT" sz="4300" dirty="0"/>
              <a:t>    </a:t>
            </a:r>
            <a:r>
              <a:rPr lang="lt-LT" sz="4300" b="1" dirty="0" smtClean="0"/>
              <a:t>Kokį </a:t>
            </a:r>
            <a:r>
              <a:rPr lang="lt-LT" sz="4300" b="1" dirty="0"/>
              <a:t>metodą pritaikei spręsdamas    ankstesnes </a:t>
            </a:r>
            <a:r>
              <a:rPr lang="lt-LT" sz="4300" b="1" dirty="0" smtClean="0"/>
              <a:t>užduotis?</a:t>
            </a:r>
            <a:endParaRPr lang="lt-LT" sz="4300" dirty="0"/>
          </a:p>
          <a:p>
            <a:r>
              <a:rPr lang="lt-LT" sz="4300" dirty="0" smtClean="0"/>
              <a:t>Kokios </a:t>
            </a:r>
            <a:r>
              <a:rPr lang="lt-LT" sz="4300" dirty="0"/>
              <a:t>informacijos turi, kuri tau galėtų padėti eiti toliau?</a:t>
            </a:r>
          </a:p>
          <a:p>
            <a:r>
              <a:rPr lang="lt-LT" sz="4300" dirty="0" smtClean="0"/>
              <a:t>Patikrink </a:t>
            </a:r>
            <a:r>
              <a:rPr lang="lt-LT" sz="4300" dirty="0"/>
              <a:t>pirmą skirsnį, tuomet tikrai rasi klaidą.</a:t>
            </a:r>
          </a:p>
          <a:p>
            <a:r>
              <a:rPr lang="lt-LT" sz="4300" dirty="0" smtClean="0"/>
              <a:t>Dar </a:t>
            </a:r>
            <a:r>
              <a:rPr lang="lt-LT" sz="4300" dirty="0"/>
              <a:t>kartą atidžiai perskaityk užduotį.</a:t>
            </a:r>
          </a:p>
          <a:p>
            <a:r>
              <a:rPr lang="lt-LT" sz="4300" dirty="0" smtClean="0"/>
              <a:t>Ramiai </a:t>
            </a:r>
            <a:r>
              <a:rPr lang="lt-LT" sz="4300" dirty="0"/>
              <a:t>apmąstyk, ar tikrai to nežinai.</a:t>
            </a:r>
          </a:p>
          <a:p>
            <a:endParaRPr lang="lt-LT" sz="4300" dirty="0"/>
          </a:p>
        </p:txBody>
      </p:sp>
    </p:spTree>
    <p:extLst>
      <p:ext uri="{BB962C8B-B14F-4D97-AF65-F5344CB8AC3E}">
        <p14:creationId xmlns:p14="http://schemas.microsoft.com/office/powerpoint/2010/main" val="132158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Norėdami padėti savo vaikui mokantis, padrąsinkite:</a:t>
            </a: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 </a:t>
            </a:r>
            <a:r>
              <a:rPr lang="fi-FI" dirty="0"/>
              <a:t/>
            </a:r>
            <a:br>
              <a:rPr lang="fi-FI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fi-FI" sz="4000" dirty="0"/>
              <a:t> </a:t>
            </a:r>
            <a:r>
              <a:rPr lang="fi-FI" sz="4000" dirty="0" smtClean="0"/>
              <a:t>Esu tikras, </a:t>
            </a:r>
            <a:r>
              <a:rPr lang="fi-FI" sz="4000" dirty="0"/>
              <a:t>jog tai įveiksi</a:t>
            </a:r>
            <a:r>
              <a:rPr lang="fi-FI" sz="4000" dirty="0" smtClean="0"/>
              <a:t>.</a:t>
            </a:r>
            <a:endParaRPr lang="lt-LT" sz="4000" dirty="0" smtClean="0"/>
          </a:p>
          <a:p>
            <a:r>
              <a:rPr lang="lt-LT" sz="4000" dirty="0" smtClean="0"/>
              <a:t>Kokia </a:t>
            </a:r>
            <a:r>
              <a:rPr lang="lt-LT" sz="4000" dirty="0"/>
              <a:t>iškilo problema, kad negali dirbti toliau? Gal ko nors nesupratai? Peržiūrėkim užduotį kartu</a:t>
            </a:r>
            <a:r>
              <a:rPr lang="lt-LT" sz="4000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46741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00B050"/>
                </a:solidFill>
              </a:rPr>
              <a:t>Sėkmingo mokymosi taisyklė</a:t>
            </a:r>
            <a:r>
              <a:rPr lang="lt-LT" dirty="0" smtClean="0">
                <a:solidFill>
                  <a:srgbClr val="00B050"/>
                </a:solidFill>
              </a:rPr>
              <a:t>  </a:t>
            </a:r>
            <a:endParaRPr lang="lt-LT" dirty="0">
              <a:solidFill>
                <a:srgbClr val="00B05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4000" dirty="0" smtClean="0"/>
              <a:t>Tėvai turi </a:t>
            </a:r>
            <a:r>
              <a:rPr lang="lt-LT" sz="4000" b="1" dirty="0" smtClean="0">
                <a:solidFill>
                  <a:srgbClr val="7030A0"/>
                </a:solidFill>
              </a:rPr>
              <a:t>kontroliuoti </a:t>
            </a:r>
            <a:r>
              <a:rPr lang="lt-LT" sz="4000" dirty="0" smtClean="0"/>
              <a:t>vaiką, tačiau būtina ir leisti </a:t>
            </a:r>
            <a:r>
              <a:rPr lang="lt-LT" sz="4000" b="1" dirty="0" smtClean="0">
                <a:solidFill>
                  <a:srgbClr val="7030A0"/>
                </a:solidFill>
              </a:rPr>
              <a:t>pajausti pasekmes </a:t>
            </a:r>
            <a:r>
              <a:rPr lang="lt-LT" sz="4000" dirty="0" smtClean="0"/>
              <a:t>– kas būna, kai nepasiruoši pamokoms. </a:t>
            </a:r>
            <a:r>
              <a:rPr lang="lt-LT" sz="4000" b="1" dirty="0" smtClean="0">
                <a:solidFill>
                  <a:srgbClr val="7030A0"/>
                </a:solidFill>
              </a:rPr>
              <a:t>Patyręs šiokį tokį stresą, bausmę, </a:t>
            </a:r>
          </a:p>
          <a:p>
            <a:pPr marL="0" indent="0">
              <a:buNone/>
            </a:pPr>
            <a:r>
              <a:rPr lang="lt-LT" sz="4000" dirty="0" smtClean="0"/>
              <a:t>vaikas pasimokys ir kitą kartą vengs nemalonių išgyvenimų. </a:t>
            </a:r>
          </a:p>
          <a:p>
            <a:pPr marL="0" indent="0">
              <a:buNone/>
            </a:pPr>
            <a:endParaRPr lang="lt-LT" sz="4000" dirty="0" smtClean="0"/>
          </a:p>
        </p:txBody>
      </p:sp>
    </p:spTree>
    <p:extLst>
      <p:ext uri="{BB962C8B-B14F-4D97-AF65-F5344CB8AC3E}">
        <p14:creationId xmlns:p14="http://schemas.microsoft.com/office/powerpoint/2010/main" val="16369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rgbClr val="7030A0"/>
                </a:solidFill>
              </a:rPr>
              <a:t>Testas psichologiniam tipui nustatyti.</a:t>
            </a:r>
            <a:endParaRPr lang="lt-LT" b="1" dirty="0">
              <a:solidFill>
                <a:srgbClr val="7030A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>
                <a:hlinkClick r:id="rId2"/>
              </a:rPr>
              <a:t>http://psichika.eu/blog/testas-psichologiniam-tipui-nustatyti/</a:t>
            </a: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>
                <a:hlinkClick r:id="rId3"/>
              </a:rPr>
              <a:t>http://charakteris.info/2008/enfj-tipas/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2572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accent3"/>
                </a:solidFill>
              </a:rPr>
              <a:t>AČIŪ UŽ DĖMESĮ!</a:t>
            </a:r>
            <a:endParaRPr lang="lt-LT" b="1" dirty="0">
              <a:solidFill>
                <a:schemeClr val="accent3"/>
              </a:solidFill>
            </a:endParaRPr>
          </a:p>
        </p:txBody>
      </p:sp>
      <p:pic>
        <p:nvPicPr>
          <p:cNvPr id="2050" name="Picture 2" descr="C:\paveiksliukai2\glitter_butterfly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4722238" cy="476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6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>
                <a:solidFill>
                  <a:srgbClr val="7030A0"/>
                </a:solidFill>
              </a:rPr>
              <a:t>Sistemingai atliekami namų darbai </a:t>
            </a:r>
            <a:r>
              <a:rPr lang="lt-LT" sz="3600" dirty="0" smtClean="0"/>
              <a:t>– viena pagrindinių vaiko gero mokymosi sąlygų. </a:t>
            </a:r>
            <a:br>
              <a:rPr lang="lt-LT" sz="3600" dirty="0" smtClean="0"/>
            </a:b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t-LT" b="1" dirty="0" smtClean="0">
                <a:solidFill>
                  <a:srgbClr val="7030A0"/>
                </a:solidFill>
              </a:rPr>
              <a:t>Pareigos jausmą, </a:t>
            </a:r>
            <a:r>
              <a:rPr lang="lt-LT" dirty="0" smtClean="0"/>
              <a:t>skatinantį vaiką atlikti namų darbus, turi </a:t>
            </a:r>
            <a:r>
              <a:rPr lang="lt-LT" b="1" dirty="0" smtClean="0">
                <a:solidFill>
                  <a:srgbClr val="7030A0"/>
                </a:solidFill>
              </a:rPr>
              <a:t>išugdyti tėvai.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lt-LT" dirty="0" smtClean="0"/>
              <a:t>Mokinys, negebantis be tėvų pagalbos įveikti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lt-LT" dirty="0" smtClean="0"/>
              <a:t>užduoties, ir mokykloje jaučiasi nepajėgus savarankiškai dirbti. Dažnai jis nepasitiki savo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lt-LT" dirty="0" smtClean="0"/>
              <a:t>galimybėmis, reikalauja mokytojo dėmesio.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lt-LT" dirty="0" smtClean="0"/>
              <a:t> </a:t>
            </a:r>
            <a:r>
              <a:rPr lang="lt-LT" b="1" dirty="0" smtClean="0">
                <a:solidFill>
                  <a:srgbClr val="7030A0"/>
                </a:solidFill>
              </a:rPr>
              <a:t>Tad tėveliai turi labai atsakingai  </a:t>
            </a:r>
            <a:r>
              <a:rPr lang="lt-LT" dirty="0" smtClean="0"/>
              <a:t>padėti vaikui įeiti į pažinimo pasaulį, ugdyti pasitikėjimą savo gebėjimais. </a:t>
            </a:r>
          </a:p>
          <a:p>
            <a:pPr marL="0" indent="0">
              <a:lnSpc>
                <a:spcPct val="110000"/>
              </a:lnSpc>
              <a:buNone/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3591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Nustatykite patikimas, meile pagrįstas ribas.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 </a:t>
            </a:r>
            <a:r>
              <a:rPr lang="lt-LT" sz="4000" dirty="0"/>
              <a:t>Sukurkite </a:t>
            </a:r>
            <a:r>
              <a:rPr lang="lt-LT" sz="4000" dirty="0" smtClean="0"/>
              <a:t> </a:t>
            </a:r>
            <a:r>
              <a:rPr lang="lt-LT" sz="4000" dirty="0"/>
              <a:t>aiškias </a:t>
            </a:r>
            <a:r>
              <a:rPr lang="lt-LT" sz="4000" dirty="0" smtClean="0"/>
              <a:t>nuorodas:</a:t>
            </a:r>
          </a:p>
          <a:p>
            <a:r>
              <a:rPr lang="lt-LT" sz="4000" dirty="0" smtClean="0"/>
              <a:t>kada </a:t>
            </a:r>
            <a:r>
              <a:rPr lang="lt-LT" sz="4000" dirty="0"/>
              <a:t>laikas </a:t>
            </a:r>
            <a:r>
              <a:rPr lang="lt-LT" sz="4000" dirty="0" smtClean="0"/>
              <a:t>valgyti</a:t>
            </a:r>
            <a:r>
              <a:rPr lang="lt-LT" sz="4000" dirty="0"/>
              <a:t>;</a:t>
            </a:r>
            <a:endParaRPr lang="lt-LT" sz="4000" dirty="0" smtClean="0"/>
          </a:p>
          <a:p>
            <a:r>
              <a:rPr lang="lt-LT" sz="4000" dirty="0" smtClean="0"/>
              <a:t>ruošti </a:t>
            </a:r>
            <a:r>
              <a:rPr lang="lt-LT" sz="4000" dirty="0"/>
              <a:t>namų </a:t>
            </a:r>
            <a:r>
              <a:rPr lang="lt-LT" sz="4000" dirty="0" smtClean="0"/>
              <a:t>darbus; </a:t>
            </a:r>
          </a:p>
          <a:p>
            <a:r>
              <a:rPr lang="lt-LT" sz="4000" dirty="0" smtClean="0"/>
              <a:t>atsidėti </a:t>
            </a:r>
            <a:r>
              <a:rPr lang="lt-LT" sz="4000" b="1" dirty="0">
                <a:solidFill>
                  <a:srgbClr val="7030A0"/>
                </a:solidFill>
              </a:rPr>
              <a:t>vakariniam skaitymui. </a:t>
            </a:r>
            <a:endParaRPr lang="lt-LT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lt-LT" sz="4000" b="1" dirty="0" smtClean="0">
                <a:solidFill>
                  <a:srgbClr val="7030A0"/>
                </a:solidFill>
              </a:rPr>
              <a:t>Aptarkite</a:t>
            </a:r>
            <a:r>
              <a:rPr lang="lt-LT" sz="4000" b="1" dirty="0">
                <a:solidFill>
                  <a:srgbClr val="7030A0"/>
                </a:solidFill>
              </a:rPr>
              <a:t>, kas nutiks, kai nesilaikys nurodymų</a:t>
            </a:r>
            <a:r>
              <a:rPr lang="lt-LT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49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Pasirūpinkite, kad būtų sudarytos sąlygos </a:t>
            </a:r>
            <a:r>
              <a:rPr lang="lt-LT" b="1" dirty="0" smtClean="0">
                <a:solidFill>
                  <a:srgbClr val="7030A0"/>
                </a:solidFill>
              </a:rPr>
              <a:t>ramiai mokytis</a:t>
            </a:r>
            <a:r>
              <a:rPr lang="lt-LT" b="1" dirty="0" smtClean="0"/>
              <a:t>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4400" dirty="0"/>
              <a:t> Pasistenkite, kad vaikui netrukdytų broliai, </a:t>
            </a:r>
            <a:r>
              <a:rPr lang="lt-LT" sz="4400" dirty="0" smtClean="0"/>
              <a:t>seserys; </a:t>
            </a:r>
          </a:p>
          <a:p>
            <a:r>
              <a:rPr lang="lt-LT" sz="4400" dirty="0" smtClean="0"/>
              <a:t>išjunkite televizorių; </a:t>
            </a:r>
          </a:p>
          <a:p>
            <a:r>
              <a:rPr lang="lt-LT" sz="4400" dirty="0" smtClean="0"/>
              <a:t>Pasirūpinkite </a:t>
            </a:r>
            <a:r>
              <a:rPr lang="lt-LT" sz="4400" dirty="0"/>
              <a:t>reikiamomis darbo ir pagalbinėmis priemonėmis-žodynais, atlasais, internetu ir kt.</a:t>
            </a:r>
          </a:p>
          <a:p>
            <a:pPr marL="0" indent="0">
              <a:buNone/>
            </a:pPr>
            <a:r>
              <a:rPr lang="lt-LT" sz="4400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998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Sukurkite ritmą.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/>
              <a:t> </a:t>
            </a:r>
            <a:r>
              <a:rPr lang="lt-LT" sz="4000" dirty="0"/>
              <a:t>Pastovus mokymosi laikas, prie kurio vaikas gali priprasti, sumažina besaikių diskusijų ir ginčų pavojų. </a:t>
            </a:r>
            <a:endParaRPr lang="lt-LT" sz="4000" dirty="0" smtClean="0"/>
          </a:p>
          <a:p>
            <a:r>
              <a:rPr lang="lt-LT" sz="4000" dirty="0" smtClean="0"/>
              <a:t>Aptarkite</a:t>
            </a:r>
            <a:r>
              <a:rPr lang="lt-LT" sz="4000" dirty="0"/>
              <a:t>, kada, vaiko nuomone, geriausia atlikti namų darbus. </a:t>
            </a:r>
            <a:r>
              <a:rPr lang="lt-LT" sz="4000" dirty="0" smtClean="0"/>
              <a:t>Mokantis </a:t>
            </a:r>
            <a:r>
              <a:rPr lang="lt-LT" sz="4000" dirty="0"/>
              <a:t>nereikia pamiršti ir laisvalaikio, kad nesikauptų neigiamos emocijos ir mokymasis netaptų bausme.</a:t>
            </a:r>
          </a:p>
          <a:p>
            <a:pPr marL="0" indent="0">
              <a:buNone/>
            </a:pPr>
            <a:r>
              <a:rPr lang="lt-LT" sz="4000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877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Padėkite vaikui išbandyti prasmingus mokymosi metodus.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b="1" dirty="0"/>
              <a:t> </a:t>
            </a:r>
            <a:r>
              <a:rPr lang="lt-LT" sz="4000" dirty="0"/>
              <a:t>Pavyzdžiui, žodžiams mokytis naudoti </a:t>
            </a:r>
            <a:r>
              <a:rPr lang="lt-LT" sz="4000" dirty="0" smtClean="0"/>
              <a:t>korteles</a:t>
            </a:r>
            <a:r>
              <a:rPr lang="lt-LT" sz="4000" dirty="0"/>
              <a:t>;</a:t>
            </a:r>
            <a:endParaRPr lang="lt-LT" sz="4000" dirty="0" smtClean="0"/>
          </a:p>
          <a:p>
            <a:r>
              <a:rPr lang="lt-LT" sz="4000" dirty="0" smtClean="0"/>
              <a:t>ant </a:t>
            </a:r>
            <a:r>
              <a:rPr lang="lt-LT" sz="4000" dirty="0"/>
              <a:t>sienų pritvirtinti </a:t>
            </a:r>
            <a:r>
              <a:rPr lang="lt-LT" sz="4000" dirty="0" smtClean="0"/>
              <a:t>atmintines</a:t>
            </a:r>
            <a:r>
              <a:rPr lang="lt-LT" sz="4000" dirty="0"/>
              <a:t>;</a:t>
            </a:r>
            <a:endParaRPr lang="lt-LT" sz="4000" dirty="0" smtClean="0"/>
          </a:p>
          <a:p>
            <a:r>
              <a:rPr lang="lt-LT" sz="4000" dirty="0" smtClean="0"/>
              <a:t> </a:t>
            </a:r>
            <a:r>
              <a:rPr lang="lt-LT" sz="4000" dirty="0"/>
              <a:t>žinias susisteminti ar </a:t>
            </a:r>
            <a:r>
              <a:rPr lang="lt-LT" sz="4000" dirty="0" smtClean="0"/>
              <a:t>iliustruoti; </a:t>
            </a:r>
          </a:p>
          <a:p>
            <a:r>
              <a:rPr lang="lt-LT" sz="4000" dirty="0" smtClean="0"/>
              <a:t>ploti </a:t>
            </a:r>
            <a:r>
              <a:rPr lang="lt-LT" sz="4000" dirty="0"/>
              <a:t>eilėraščio </a:t>
            </a:r>
            <a:r>
              <a:rPr lang="lt-LT" sz="4000" dirty="0" smtClean="0"/>
              <a:t>ritmą</a:t>
            </a:r>
            <a:r>
              <a:rPr lang="lt-LT" sz="4000" dirty="0"/>
              <a:t>;</a:t>
            </a:r>
            <a:endParaRPr lang="lt-LT" sz="4000" dirty="0" smtClean="0"/>
          </a:p>
          <a:p>
            <a:r>
              <a:rPr lang="lt-LT" sz="4000" dirty="0" smtClean="0"/>
              <a:t>sudaryti </a:t>
            </a:r>
            <a:r>
              <a:rPr lang="lt-LT" sz="4000" dirty="0"/>
              <a:t>schemą matematikos užduočiai spręsti.</a:t>
            </a:r>
          </a:p>
          <a:p>
            <a:pPr marL="0" indent="0">
              <a:buNone/>
            </a:pPr>
            <a:r>
              <a:rPr lang="lt-LT" sz="4000" b="1" dirty="0"/>
              <a:t> </a:t>
            </a:r>
            <a:endParaRPr lang="lt-LT" sz="4000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412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Laiku darykite pertraukas.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b="1" dirty="0"/>
              <a:t> </a:t>
            </a:r>
            <a:r>
              <a:rPr lang="lt-LT" sz="4000" dirty="0"/>
              <a:t>Šešiamečiai gali tik 15 min susikoncentruoti mokydamiesi tam tikros temos, </a:t>
            </a:r>
            <a:endParaRPr lang="lt-LT" sz="4000" dirty="0" smtClean="0"/>
          </a:p>
          <a:p>
            <a:r>
              <a:rPr lang="lt-LT" sz="4000" dirty="0" smtClean="0"/>
              <a:t>devynmečiai </a:t>
            </a:r>
            <a:r>
              <a:rPr lang="lt-LT" sz="4000" dirty="0"/>
              <a:t>jau gali 20 min išbūti susikaupę. </a:t>
            </a:r>
            <a:endParaRPr lang="lt-LT" sz="4000" dirty="0" smtClean="0"/>
          </a:p>
          <a:p>
            <a:r>
              <a:rPr lang="lt-LT" sz="4000" dirty="0" smtClean="0"/>
              <a:t>Vaikai </a:t>
            </a:r>
            <a:r>
              <a:rPr lang="lt-LT" sz="4000" dirty="0"/>
              <a:t>nuo dvylikos metų vienam dalykui gali skirti pusvalandį ir daugiau.</a:t>
            </a:r>
          </a:p>
          <a:p>
            <a:pPr marL="0" indent="0">
              <a:buNone/>
            </a:pPr>
            <a:r>
              <a:rPr lang="lt-LT" sz="4000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285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Atkreipkite dėmesį, ar vaikui pakanka miego.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4000" b="1" dirty="0"/>
              <a:t> </a:t>
            </a:r>
            <a:r>
              <a:rPr lang="lt-LT" sz="4000" dirty="0"/>
              <a:t>Devynerių-trylikos metų vaikams optimalu miegoti 9-10 valandų</a:t>
            </a:r>
            <a:r>
              <a:rPr lang="lt-LT" sz="4000" dirty="0" smtClean="0"/>
              <a:t>.</a:t>
            </a:r>
          </a:p>
          <a:p>
            <a:pPr marL="0" indent="0">
              <a:buNone/>
            </a:pPr>
            <a:r>
              <a:rPr lang="lt-LT" sz="4000" b="1" dirty="0" smtClean="0"/>
              <a:t>Nesišaipykite iš savo vaiko, kai ko nors nesupranta.</a:t>
            </a:r>
          </a:p>
          <a:p>
            <a:r>
              <a:rPr lang="lt-LT" sz="4000" dirty="0" smtClean="0"/>
              <a:t> Komentarai „Juk tai taip paprasta“ slopina norą stengtis.</a:t>
            </a:r>
          </a:p>
          <a:p>
            <a:endParaRPr lang="lt-LT" sz="4000" dirty="0"/>
          </a:p>
          <a:p>
            <a:pPr marL="0" indent="0">
              <a:buNone/>
            </a:pPr>
            <a:r>
              <a:rPr lang="lt-LT" sz="4000" dirty="0"/>
              <a:t> 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821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Atraskite laiko pokalbiams su savo vaiku.</a:t>
            </a:r>
            <a:r>
              <a:rPr lang="lt-LT" dirty="0" smtClean="0"/>
              <a:t> 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Vaiko </a:t>
            </a:r>
            <a:r>
              <a:rPr lang="lt-LT" dirty="0"/>
              <a:t>pasiekimus palyginkite su ankstesniais jo paties pasiekimais, o ne su bendraklasių ar brolių, seserų. </a:t>
            </a:r>
            <a:endParaRPr lang="lt-LT" dirty="0" smtClean="0"/>
          </a:p>
          <a:p>
            <a:r>
              <a:rPr lang="lt-LT" dirty="0" smtClean="0"/>
              <a:t>Mokykite </a:t>
            </a:r>
            <a:r>
              <a:rPr lang="lt-LT" dirty="0"/>
              <a:t>reaguoti į klaidas. </a:t>
            </a:r>
            <a:r>
              <a:rPr lang="lt-LT" b="1" dirty="0">
                <a:solidFill>
                  <a:srgbClr val="7030A0"/>
                </a:solidFill>
              </a:rPr>
              <a:t>Klysti yra normalu. </a:t>
            </a:r>
            <a:r>
              <a:rPr lang="lt-LT" dirty="0"/>
              <a:t>Klaidos - paskata siekti geresnių rezultatų. </a:t>
            </a:r>
            <a:endParaRPr lang="lt-LT" dirty="0" smtClean="0"/>
          </a:p>
          <a:p>
            <a:r>
              <a:rPr lang="lt-LT" dirty="0" smtClean="0"/>
              <a:t>Leiskite </a:t>
            </a:r>
            <a:r>
              <a:rPr lang="lt-LT" dirty="0"/>
              <a:t>pačiam vaikui pirmiausia </a:t>
            </a:r>
            <a:r>
              <a:rPr lang="lt-LT" b="1" dirty="0">
                <a:solidFill>
                  <a:srgbClr val="7030A0"/>
                </a:solidFill>
              </a:rPr>
              <a:t>atlikti klaidų analizę</a:t>
            </a:r>
            <a:r>
              <a:rPr lang="lt-LT" dirty="0"/>
              <a:t>. Aptarkite, kokių sunkumų kilo, kaip galėtų pasitaisyti, ką praleido besiruošdamas, ką galėtų kitąkart pakeisti.</a:t>
            </a:r>
          </a:p>
        </p:txBody>
      </p:sp>
    </p:spTree>
    <p:extLst>
      <p:ext uri="{BB962C8B-B14F-4D97-AF65-F5344CB8AC3E}">
        <p14:creationId xmlns:p14="http://schemas.microsoft.com/office/powerpoint/2010/main" val="422453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262</Words>
  <Application>Microsoft Office PowerPoint</Application>
  <PresentationFormat>Demonstracija ekrane (4:3)</PresentationFormat>
  <Paragraphs>75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7" baseType="lpstr">
      <vt:lpstr>Office tema</vt:lpstr>
      <vt:lpstr>PowerPoint pristatymas</vt:lpstr>
      <vt:lpstr>Sistemingai atliekami namų darbai – viena pagrindinių vaiko gero mokymosi sąlygų.  </vt:lpstr>
      <vt:lpstr>Nustatykite patikimas, meile pagrįstas ribas.</vt:lpstr>
      <vt:lpstr>Pasirūpinkite, kad būtų sudarytos sąlygos ramiai mokytis.</vt:lpstr>
      <vt:lpstr>Sukurkite ritmą.</vt:lpstr>
      <vt:lpstr>Padėkite vaikui išbandyti prasmingus mokymosi metodus.</vt:lpstr>
      <vt:lpstr>Laiku darykite pertraukas.</vt:lpstr>
      <vt:lpstr>Atkreipkite dėmesį, ar vaikui pakanka miego.</vt:lpstr>
      <vt:lpstr>Atraskite laiko pokalbiams su savo vaiku. </vt:lpstr>
      <vt:lpstr>Mokykite prisiimti atsakomybę:</vt:lpstr>
      <vt:lpstr>PowerPoint pristatymas</vt:lpstr>
      <vt:lpstr>Padėkite nepasakinėjant.</vt:lpstr>
      <vt:lpstr>Norėdami padėti savo vaikui mokantis, padrąsinkite:   </vt:lpstr>
      <vt:lpstr>Sėkmingo mokymosi taisyklė  </vt:lpstr>
      <vt:lpstr>Testas psichologiniam tipui nustatyti.</vt:lpstr>
      <vt:lpstr>AČIŪ UŽ DĖMESĮ!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edukation</dc:creator>
  <cp:lastModifiedBy>edukation</cp:lastModifiedBy>
  <cp:revision>19</cp:revision>
  <dcterms:created xsi:type="dcterms:W3CDTF">2013-11-11T17:04:16Z</dcterms:created>
  <dcterms:modified xsi:type="dcterms:W3CDTF">2013-11-13T10:25:20Z</dcterms:modified>
</cp:coreProperties>
</file>